
<file path=[Content_Types].xml><?xml version="1.0" encoding="utf-8"?>
<Types xmlns="http://schemas.openxmlformats.org/package/2006/content-types">
  <Default ContentType="application/x-fontdata" Extension="fntdata"/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embedTrueTypeFonts="true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x="9753600" cy="7315200"/>
  <p:notesSz cx="6858000" cy="9144000"/>
  <p:embeddedFontLst>
    <p:embeddedFont>
      <p:font typeface="Open Sans Extra Bold" charset="1" panose="020B0906030804020204"/>
      <p:regular r:id="rId13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slides/slide5.xml" Type="http://schemas.openxmlformats.org/officeDocument/2006/relationships/slide"/><Relationship Id="rId11" Target="slides/slide6.xml" Type="http://schemas.openxmlformats.org/officeDocument/2006/relationships/slide"/><Relationship Id="rId12" Target="slides/slide7.xml" Type="http://schemas.openxmlformats.org/officeDocument/2006/relationships/slide"/><Relationship Id="rId13" Target="fonts/font13.fntdata" Type="http://schemas.openxmlformats.org/officeDocument/2006/relationships/font"/><Relationship Id="rId2" Target="presProps.xml" Type="http://schemas.openxmlformats.org/officeDocument/2006/relationships/presProps"/><Relationship Id="rId3" Target="viewProps.xml" Type="http://schemas.openxmlformats.org/officeDocument/2006/relationships/viewProps"/><Relationship Id="rId4" Target="theme/theme1.xml" Type="http://schemas.openxmlformats.org/officeDocument/2006/relationships/theme"/><Relationship Id="rId5" Target="tableStyles.xml" Type="http://schemas.openxmlformats.org/officeDocument/2006/relationships/tableStyles"/><Relationship Id="rId6" Target="slides/slide1.xml" Type="http://schemas.openxmlformats.org/officeDocument/2006/relationships/slide"/><Relationship Id="rId7" Target="slides/slide2.xml" Type="http://schemas.openxmlformats.org/officeDocument/2006/relationships/slide"/><Relationship Id="rId8" Target="slides/slide3.xml" Type="http://schemas.openxmlformats.org/officeDocument/2006/relationships/slide"/><Relationship Id="rId9" Target="slides/slide4.xml" Type="http://schemas.openxmlformats.org/officeDocument/2006/relationships/slide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2.png" Type="http://schemas.openxmlformats.org/officeDocument/2006/relationships/image"/><Relationship Id="rId4" Target="../media/image3.png" Type="http://schemas.openxmlformats.org/officeDocument/2006/relationships/image"/><Relationship Id="rId5" Target="../media/image4.png" Type="http://schemas.openxmlformats.org/officeDocument/2006/relationships/image"/></Relationships>
</file>

<file path=ppt/slides/_rels/slide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3.png" Type="http://schemas.openxmlformats.org/officeDocument/2006/relationships/image"/><Relationship Id="rId3" Target="../media/image4.png" Type="http://schemas.openxmlformats.org/officeDocument/2006/relationships/image"/><Relationship Id="rId4" Target="../media/image1.png" Type="http://schemas.openxmlformats.org/officeDocument/2006/relationships/image"/><Relationship Id="rId5" Target="../media/image2.png" Type="http://schemas.openxmlformats.org/officeDocument/2006/relationships/image"/></Relationships>
</file>

<file path=ppt/slides/_rels/slide3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2.png" Type="http://schemas.openxmlformats.org/officeDocument/2006/relationships/image"/><Relationship Id="rId4" Target="../media/image3.png" Type="http://schemas.openxmlformats.org/officeDocument/2006/relationships/image"/><Relationship Id="rId5" Target="../media/image4.png" Type="http://schemas.openxmlformats.org/officeDocument/2006/relationships/image"/></Relationships>
</file>

<file path=ppt/slides/_rels/slide4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2.png" Type="http://schemas.openxmlformats.org/officeDocument/2006/relationships/image"/><Relationship Id="rId4" Target="../media/image3.png" Type="http://schemas.openxmlformats.org/officeDocument/2006/relationships/image"/><Relationship Id="rId5" Target="../media/image4.png" Type="http://schemas.openxmlformats.org/officeDocument/2006/relationships/image"/></Relationships>
</file>

<file path=ppt/slides/_rels/slide5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2.png" Type="http://schemas.openxmlformats.org/officeDocument/2006/relationships/image"/><Relationship Id="rId4" Target="../media/image3.png" Type="http://schemas.openxmlformats.org/officeDocument/2006/relationships/image"/><Relationship Id="rId5" Target="../media/image4.png" Type="http://schemas.openxmlformats.org/officeDocument/2006/relationships/image"/></Relationships>
</file>

<file path=ppt/slides/_rels/slide6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2.png" Type="http://schemas.openxmlformats.org/officeDocument/2006/relationships/image"/><Relationship Id="rId4" Target="../media/image3.png" Type="http://schemas.openxmlformats.org/officeDocument/2006/relationships/image"/><Relationship Id="rId5" Target="../media/image4.png" Type="http://schemas.openxmlformats.org/officeDocument/2006/relationships/image"/></Relationships>
</file>

<file path=ppt/slides/_rels/slide7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2.png" Type="http://schemas.openxmlformats.org/officeDocument/2006/relationships/image"/><Relationship Id="rId4" Target="../media/image3.png" Type="http://schemas.openxmlformats.org/officeDocument/2006/relationships/image"/><Relationship Id="rId5" Target="../media/image4.png" Type="http://schemas.openxmlformats.org/officeDocument/2006/relationships/image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7923389" y="1105789"/>
            <a:ext cx="1818316" cy="4735652"/>
          </a:xfrm>
          <a:custGeom>
            <a:avLst/>
            <a:gdLst/>
            <a:ahLst/>
            <a:cxnLst/>
            <a:rect r="r" b="b" t="t" l="l"/>
            <a:pathLst>
              <a:path h="4735652" w="1818316">
                <a:moveTo>
                  <a:pt x="0" y="0"/>
                </a:moveTo>
                <a:lnTo>
                  <a:pt x="1818316" y="0"/>
                </a:lnTo>
                <a:lnTo>
                  <a:pt x="1818316" y="4735652"/>
                </a:lnTo>
                <a:lnTo>
                  <a:pt x="0" y="4735652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5000"/>
            </a:blip>
            <a:stretch>
              <a:fillRect l="-6448" t="-14487" r="-231568" b="-15298"/>
            </a:stretch>
          </a:blipFill>
        </p:spPr>
      </p:sp>
      <p:sp>
        <p:nvSpPr>
          <p:cNvPr name="Freeform 3" id="3"/>
          <p:cNvSpPr/>
          <p:nvPr/>
        </p:nvSpPr>
        <p:spPr>
          <a:xfrm flipH="false" flipV="false" rot="0">
            <a:off x="2623033" y="279346"/>
            <a:ext cx="4734664" cy="1044728"/>
          </a:xfrm>
          <a:custGeom>
            <a:avLst/>
            <a:gdLst/>
            <a:ahLst/>
            <a:cxnLst/>
            <a:rect r="r" b="b" t="t" l="l"/>
            <a:pathLst>
              <a:path h="1044728" w="4734664">
                <a:moveTo>
                  <a:pt x="0" y="0"/>
                </a:moveTo>
                <a:lnTo>
                  <a:pt x="4734664" y="0"/>
                </a:lnTo>
                <a:lnTo>
                  <a:pt x="4734664" y="1044728"/>
                </a:lnTo>
                <a:lnTo>
                  <a:pt x="0" y="1044728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-392" t="-7236" r="0" b="-1389"/>
            </a:stretch>
          </a:blipFill>
        </p:spPr>
      </p:sp>
      <p:sp>
        <p:nvSpPr>
          <p:cNvPr name="TextBox 4" id="4"/>
          <p:cNvSpPr txBox="true"/>
          <p:nvPr/>
        </p:nvSpPr>
        <p:spPr>
          <a:xfrm rot="0">
            <a:off x="2354390" y="1295499"/>
            <a:ext cx="5401546" cy="636733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578"/>
              </a:lnSpc>
              <a:spcBef>
                <a:spcPct val="0"/>
              </a:spcBef>
            </a:pPr>
            <a:r>
              <a:rPr lang="en-US" b="true" sz="1841">
                <a:solidFill>
                  <a:srgbClr val="F6903B"/>
                </a:solidFill>
                <a:latin typeface="Open Sans Extra Bold"/>
                <a:ea typeface="Open Sans Extra Bold"/>
                <a:cs typeface="Open Sans Extra Bold"/>
                <a:sym typeface="Open Sans Extra Bold"/>
              </a:rPr>
              <a:t>XV Congreso Internacional de Turismo y TICs TURITEC 2025</a:t>
            </a:r>
          </a:p>
        </p:txBody>
      </p:sp>
      <p:sp>
        <p:nvSpPr>
          <p:cNvPr name="Freeform 5" id="5"/>
          <p:cNvSpPr/>
          <p:nvPr/>
        </p:nvSpPr>
        <p:spPr>
          <a:xfrm flipH="false" flipV="false" rot="0">
            <a:off x="0" y="1258518"/>
            <a:ext cx="1893806" cy="4582923"/>
          </a:xfrm>
          <a:custGeom>
            <a:avLst/>
            <a:gdLst/>
            <a:ahLst/>
            <a:cxnLst/>
            <a:rect r="r" b="b" t="t" l="l"/>
            <a:pathLst>
              <a:path h="4582923" w="1893806">
                <a:moveTo>
                  <a:pt x="0" y="0"/>
                </a:moveTo>
                <a:lnTo>
                  <a:pt x="1893806" y="0"/>
                </a:lnTo>
                <a:lnTo>
                  <a:pt x="1893806" y="4582923"/>
                </a:lnTo>
                <a:lnTo>
                  <a:pt x="0" y="4582923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5000"/>
            </a:blip>
            <a:stretch>
              <a:fillRect l="-203105" t="-13968" r="-24447" b="-21387"/>
            </a:stretch>
          </a:blipFill>
        </p:spPr>
      </p:sp>
      <p:sp>
        <p:nvSpPr>
          <p:cNvPr name="TextBox 6" id="6"/>
          <p:cNvSpPr txBox="true"/>
          <p:nvPr/>
        </p:nvSpPr>
        <p:spPr>
          <a:xfrm rot="0">
            <a:off x="2424099" y="3025858"/>
            <a:ext cx="5262129" cy="118935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219"/>
              </a:lnSpc>
              <a:spcBef>
                <a:spcPct val="0"/>
              </a:spcBef>
            </a:pPr>
            <a:r>
              <a:rPr lang="en-US" sz="2299">
                <a:solidFill>
                  <a:srgbClr val="182F5A"/>
                </a:solidFill>
                <a:latin typeface="Open Sans Extra Bold"/>
                <a:ea typeface="Open Sans Extra Bold"/>
                <a:cs typeface="Open Sans Extra Bold"/>
                <a:sym typeface="Open Sans Extra Bold"/>
              </a:rPr>
              <a:t>TÍTULO DE LA PRESENTACIÓN</a:t>
            </a:r>
          </a:p>
          <a:p>
            <a:pPr algn="ctr">
              <a:lnSpc>
                <a:spcPts val="3219"/>
              </a:lnSpc>
              <a:spcBef>
                <a:spcPct val="0"/>
              </a:spcBef>
            </a:pPr>
          </a:p>
          <a:p>
            <a:pPr algn="ctr">
              <a:lnSpc>
                <a:spcPts val="3219"/>
              </a:lnSpc>
              <a:spcBef>
                <a:spcPct val="0"/>
              </a:spcBef>
            </a:pPr>
            <a:r>
              <a:rPr lang="en-US" b="true" sz="2299">
                <a:solidFill>
                  <a:srgbClr val="182F5A"/>
                </a:solidFill>
                <a:latin typeface="Open Sans Extra Bold"/>
                <a:ea typeface="Open Sans Extra Bold"/>
                <a:cs typeface="Open Sans Extra Bold"/>
                <a:sym typeface="Open Sans Extra Bold"/>
              </a:rPr>
              <a:t>Nombre de la empresa/organismo</a:t>
            </a:r>
          </a:p>
        </p:txBody>
      </p:sp>
      <p:grpSp>
        <p:nvGrpSpPr>
          <p:cNvPr name="Group 7" id="7"/>
          <p:cNvGrpSpPr/>
          <p:nvPr/>
        </p:nvGrpSpPr>
        <p:grpSpPr>
          <a:xfrm rot="0">
            <a:off x="11895" y="6105976"/>
            <a:ext cx="9741705" cy="1209224"/>
            <a:chOff x="0" y="0"/>
            <a:chExt cx="3608039" cy="447861"/>
          </a:xfrm>
        </p:grpSpPr>
        <p:sp>
          <p:nvSpPr>
            <p:cNvPr name="Freeform 8" id="8"/>
            <p:cNvSpPr/>
            <p:nvPr/>
          </p:nvSpPr>
          <p:spPr>
            <a:xfrm flipH="false" flipV="false" rot="0">
              <a:off x="0" y="0"/>
              <a:ext cx="3608039" cy="447861"/>
            </a:xfrm>
            <a:custGeom>
              <a:avLst/>
              <a:gdLst/>
              <a:ahLst/>
              <a:cxnLst/>
              <a:rect r="r" b="b" t="t" l="l"/>
              <a:pathLst>
                <a:path h="447861" w="3608039">
                  <a:moveTo>
                    <a:pt x="0" y="0"/>
                  </a:moveTo>
                  <a:lnTo>
                    <a:pt x="3608039" y="0"/>
                  </a:lnTo>
                  <a:lnTo>
                    <a:pt x="3608039" y="447861"/>
                  </a:lnTo>
                  <a:lnTo>
                    <a:pt x="0" y="447861"/>
                  </a:lnTo>
                  <a:close/>
                </a:path>
              </a:pathLst>
            </a:custGeom>
            <a:solidFill>
              <a:srgbClr val="182F5A"/>
            </a:solidFill>
          </p:spPr>
        </p:sp>
        <p:sp>
          <p:nvSpPr>
            <p:cNvPr name="TextBox 9" id="9"/>
            <p:cNvSpPr txBox="true"/>
            <p:nvPr/>
          </p:nvSpPr>
          <p:spPr>
            <a:xfrm>
              <a:off x="0" y="-28575"/>
              <a:ext cx="3608039" cy="476436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1960"/>
                </a:lnSpc>
              </a:pPr>
            </a:p>
          </p:txBody>
        </p:sp>
      </p:grpSp>
      <p:sp>
        <p:nvSpPr>
          <p:cNvPr name="Freeform 10" id="10"/>
          <p:cNvSpPr/>
          <p:nvPr/>
        </p:nvSpPr>
        <p:spPr>
          <a:xfrm flipH="false" flipV="false" rot="0">
            <a:off x="3088087" y="6306540"/>
            <a:ext cx="2014668" cy="808096"/>
          </a:xfrm>
          <a:custGeom>
            <a:avLst/>
            <a:gdLst/>
            <a:ahLst/>
            <a:cxnLst/>
            <a:rect r="r" b="b" t="t" l="l"/>
            <a:pathLst>
              <a:path h="808096" w="2014668">
                <a:moveTo>
                  <a:pt x="0" y="0"/>
                </a:moveTo>
                <a:lnTo>
                  <a:pt x="2014667" y="0"/>
                </a:lnTo>
                <a:lnTo>
                  <a:pt x="2014667" y="808096"/>
                </a:lnTo>
                <a:lnTo>
                  <a:pt x="0" y="808096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 l="0" t="0" r="0" b="0"/>
            </a:stretch>
          </a:blipFill>
        </p:spPr>
      </p:sp>
      <p:sp>
        <p:nvSpPr>
          <p:cNvPr name="Freeform 11" id="11"/>
          <p:cNvSpPr/>
          <p:nvPr/>
        </p:nvSpPr>
        <p:spPr>
          <a:xfrm flipH="false" flipV="false" rot="0">
            <a:off x="6068075" y="6382906"/>
            <a:ext cx="3375723" cy="611242"/>
          </a:xfrm>
          <a:custGeom>
            <a:avLst/>
            <a:gdLst/>
            <a:ahLst/>
            <a:cxnLst/>
            <a:rect r="r" b="b" t="t" l="l"/>
            <a:pathLst>
              <a:path h="611242" w="3375723">
                <a:moveTo>
                  <a:pt x="0" y="0"/>
                </a:moveTo>
                <a:lnTo>
                  <a:pt x="3375723" y="0"/>
                </a:lnTo>
                <a:lnTo>
                  <a:pt x="3375723" y="611242"/>
                </a:lnTo>
                <a:lnTo>
                  <a:pt x="0" y="611242"/>
                </a:lnTo>
                <a:lnTo>
                  <a:pt x="0" y="0"/>
                </a:lnTo>
                <a:close/>
              </a:path>
            </a:pathLst>
          </a:custGeom>
          <a:blipFill>
            <a:blip r:embed="rId5"/>
            <a:stretch>
              <a:fillRect l="-7405" t="-130854" r="-7127" b="-136811"/>
            </a:stretch>
          </a:blipFill>
        </p:spPr>
      </p:sp>
      <p:sp>
        <p:nvSpPr>
          <p:cNvPr name="TextBox 12" id="12"/>
          <p:cNvSpPr txBox="true"/>
          <p:nvPr/>
        </p:nvSpPr>
        <p:spPr>
          <a:xfrm rot="0">
            <a:off x="289848" y="6555105"/>
            <a:ext cx="1832919" cy="26416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239"/>
              </a:lnSpc>
              <a:spcBef>
                <a:spcPct val="0"/>
              </a:spcBef>
            </a:pPr>
            <a:r>
              <a:rPr lang="en-US" sz="1599">
                <a:solidFill>
                  <a:srgbClr val="FFFFFF"/>
                </a:solidFill>
                <a:latin typeface="Open Sans Extra Bold"/>
                <a:ea typeface="Open Sans Extra Bold"/>
                <a:cs typeface="Open Sans Extra Bold"/>
                <a:sym typeface="Open Sans Extra Bold"/>
              </a:rPr>
              <a:t>ORGANIZADORES</a:t>
            </a:r>
          </a:p>
        </p:txBody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0" y="6770296"/>
            <a:ext cx="9741705" cy="544904"/>
            <a:chOff x="0" y="0"/>
            <a:chExt cx="3608039" cy="201816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3608039" cy="201816"/>
            </a:xfrm>
            <a:custGeom>
              <a:avLst/>
              <a:gdLst/>
              <a:ahLst/>
              <a:cxnLst/>
              <a:rect r="r" b="b" t="t" l="l"/>
              <a:pathLst>
                <a:path h="201816" w="3608039">
                  <a:moveTo>
                    <a:pt x="0" y="0"/>
                  </a:moveTo>
                  <a:lnTo>
                    <a:pt x="3608039" y="0"/>
                  </a:lnTo>
                  <a:lnTo>
                    <a:pt x="3608039" y="201816"/>
                  </a:lnTo>
                  <a:lnTo>
                    <a:pt x="0" y="201816"/>
                  </a:lnTo>
                  <a:close/>
                </a:path>
              </a:pathLst>
            </a:custGeom>
            <a:solidFill>
              <a:srgbClr val="182F5A"/>
            </a:solidFill>
          </p:spPr>
        </p:sp>
        <p:sp>
          <p:nvSpPr>
            <p:cNvPr name="TextBox 4" id="4"/>
            <p:cNvSpPr txBox="true"/>
            <p:nvPr/>
          </p:nvSpPr>
          <p:spPr>
            <a:xfrm>
              <a:off x="0" y="-28575"/>
              <a:ext cx="3608039" cy="230391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1960"/>
                </a:lnSpc>
              </a:pPr>
            </a:p>
          </p:txBody>
        </p:sp>
      </p:grpSp>
      <p:sp>
        <p:nvSpPr>
          <p:cNvPr name="Freeform 5" id="5"/>
          <p:cNvSpPr/>
          <p:nvPr/>
        </p:nvSpPr>
        <p:spPr>
          <a:xfrm flipH="false" flipV="false" rot="0">
            <a:off x="3626567" y="6808733"/>
            <a:ext cx="1162670" cy="466355"/>
          </a:xfrm>
          <a:custGeom>
            <a:avLst/>
            <a:gdLst/>
            <a:ahLst/>
            <a:cxnLst/>
            <a:rect r="r" b="b" t="t" l="l"/>
            <a:pathLst>
              <a:path h="466355" w="1162670">
                <a:moveTo>
                  <a:pt x="0" y="0"/>
                </a:moveTo>
                <a:lnTo>
                  <a:pt x="1162670" y="0"/>
                </a:lnTo>
                <a:lnTo>
                  <a:pt x="1162670" y="466355"/>
                </a:lnTo>
                <a:lnTo>
                  <a:pt x="0" y="466355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0" r="0" b="0"/>
            </a:stretch>
          </a:blipFill>
        </p:spPr>
      </p:sp>
      <p:sp>
        <p:nvSpPr>
          <p:cNvPr name="Freeform 6" id="6"/>
          <p:cNvSpPr/>
          <p:nvPr/>
        </p:nvSpPr>
        <p:spPr>
          <a:xfrm flipH="false" flipV="false" rot="0">
            <a:off x="5856037" y="6844906"/>
            <a:ext cx="2185255" cy="395684"/>
          </a:xfrm>
          <a:custGeom>
            <a:avLst/>
            <a:gdLst/>
            <a:ahLst/>
            <a:cxnLst/>
            <a:rect r="r" b="b" t="t" l="l"/>
            <a:pathLst>
              <a:path h="395684" w="2185255">
                <a:moveTo>
                  <a:pt x="0" y="0"/>
                </a:moveTo>
                <a:lnTo>
                  <a:pt x="2185256" y="0"/>
                </a:lnTo>
                <a:lnTo>
                  <a:pt x="2185256" y="395684"/>
                </a:lnTo>
                <a:lnTo>
                  <a:pt x="0" y="395684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-7405" t="-130854" r="-7127" b="-136811"/>
            </a:stretch>
          </a:blipFill>
        </p:spPr>
      </p:sp>
      <p:sp>
        <p:nvSpPr>
          <p:cNvPr name="TextBox 7" id="7"/>
          <p:cNvSpPr txBox="true"/>
          <p:nvPr/>
        </p:nvSpPr>
        <p:spPr>
          <a:xfrm rot="0">
            <a:off x="938883" y="6933326"/>
            <a:ext cx="1620884" cy="19812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680"/>
              </a:lnSpc>
              <a:spcBef>
                <a:spcPct val="0"/>
              </a:spcBef>
            </a:pPr>
            <a:r>
              <a:rPr lang="en-US" sz="1200">
                <a:solidFill>
                  <a:srgbClr val="FFFFFF"/>
                </a:solidFill>
                <a:latin typeface="Open Sans Extra Bold"/>
                <a:ea typeface="Open Sans Extra Bold"/>
                <a:cs typeface="Open Sans Extra Bold"/>
                <a:sym typeface="Open Sans Extra Bold"/>
              </a:rPr>
              <a:t>ORGANIZADORES</a:t>
            </a:r>
          </a:p>
        </p:txBody>
      </p:sp>
      <p:sp>
        <p:nvSpPr>
          <p:cNvPr name="Freeform 8" id="8"/>
          <p:cNvSpPr/>
          <p:nvPr/>
        </p:nvSpPr>
        <p:spPr>
          <a:xfrm flipH="false" flipV="false" rot="0">
            <a:off x="8693669" y="2277349"/>
            <a:ext cx="1059931" cy="2760501"/>
          </a:xfrm>
          <a:custGeom>
            <a:avLst/>
            <a:gdLst/>
            <a:ahLst/>
            <a:cxnLst/>
            <a:rect r="r" b="b" t="t" l="l"/>
            <a:pathLst>
              <a:path h="2760501" w="1059931">
                <a:moveTo>
                  <a:pt x="0" y="0"/>
                </a:moveTo>
                <a:lnTo>
                  <a:pt x="1059931" y="0"/>
                </a:lnTo>
                <a:lnTo>
                  <a:pt x="1059931" y="2760502"/>
                </a:lnTo>
                <a:lnTo>
                  <a:pt x="0" y="2760502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alphaModFix amt="5000"/>
            </a:blip>
            <a:stretch>
              <a:fillRect l="-6448" t="-14487" r="-231568" b="-15298"/>
            </a:stretch>
          </a:blipFill>
        </p:spPr>
      </p:sp>
      <p:sp>
        <p:nvSpPr>
          <p:cNvPr name="Freeform 9" id="9"/>
          <p:cNvSpPr/>
          <p:nvPr/>
        </p:nvSpPr>
        <p:spPr>
          <a:xfrm flipH="false" flipV="false" rot="0">
            <a:off x="0" y="2277349"/>
            <a:ext cx="1140725" cy="2760501"/>
          </a:xfrm>
          <a:custGeom>
            <a:avLst/>
            <a:gdLst/>
            <a:ahLst/>
            <a:cxnLst/>
            <a:rect r="r" b="b" t="t" l="l"/>
            <a:pathLst>
              <a:path h="2760501" w="1140725">
                <a:moveTo>
                  <a:pt x="0" y="0"/>
                </a:moveTo>
                <a:lnTo>
                  <a:pt x="1140725" y="0"/>
                </a:lnTo>
                <a:lnTo>
                  <a:pt x="1140725" y="2760502"/>
                </a:lnTo>
                <a:lnTo>
                  <a:pt x="0" y="2760502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alphaModFix amt="5000"/>
            </a:blip>
            <a:stretch>
              <a:fillRect l="-203105" t="-13968" r="-24447" b="-21387"/>
            </a:stretch>
          </a:blipFill>
        </p:spPr>
      </p:sp>
      <p:sp>
        <p:nvSpPr>
          <p:cNvPr name="TextBox 10" id="10"/>
          <p:cNvSpPr txBox="true"/>
          <p:nvPr/>
        </p:nvSpPr>
        <p:spPr>
          <a:xfrm rot="0">
            <a:off x="0" y="693420"/>
            <a:ext cx="4517747" cy="37274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474976" indent="-237488" lvl="1">
              <a:lnSpc>
                <a:spcPts val="3079"/>
              </a:lnSpc>
              <a:spcBef>
                <a:spcPct val="0"/>
              </a:spcBef>
              <a:buAutoNum type="arabicPeriod" startAt="1"/>
            </a:pPr>
            <a:r>
              <a:rPr lang="en-US" sz="2199">
                <a:solidFill>
                  <a:srgbClr val="182F5A"/>
                </a:solidFill>
                <a:latin typeface="Open Sans Extra Bold"/>
                <a:ea typeface="Open Sans Extra Bold"/>
                <a:cs typeface="Open Sans Extra Bold"/>
                <a:sym typeface="Open Sans Extra Bold"/>
              </a:rPr>
              <a:t>OBJETIVOS DE LA SOLUCIÓN</a:t>
            </a:r>
          </a:p>
        </p:txBody>
      </p:sp>
      <p:grpSp>
        <p:nvGrpSpPr>
          <p:cNvPr name="Group 11" id="11"/>
          <p:cNvGrpSpPr/>
          <p:nvPr/>
        </p:nvGrpSpPr>
        <p:grpSpPr>
          <a:xfrm rot="0">
            <a:off x="0" y="4108"/>
            <a:ext cx="6957448" cy="544904"/>
            <a:chOff x="0" y="0"/>
            <a:chExt cx="2576833" cy="201816"/>
          </a:xfrm>
        </p:grpSpPr>
        <p:sp>
          <p:nvSpPr>
            <p:cNvPr name="Freeform 12" id="12"/>
            <p:cNvSpPr/>
            <p:nvPr/>
          </p:nvSpPr>
          <p:spPr>
            <a:xfrm flipH="false" flipV="false" rot="0">
              <a:off x="0" y="0"/>
              <a:ext cx="2576833" cy="201816"/>
            </a:xfrm>
            <a:custGeom>
              <a:avLst/>
              <a:gdLst/>
              <a:ahLst/>
              <a:cxnLst/>
              <a:rect r="r" b="b" t="t" l="l"/>
              <a:pathLst>
                <a:path h="201816" w="2576833">
                  <a:moveTo>
                    <a:pt x="0" y="0"/>
                  </a:moveTo>
                  <a:lnTo>
                    <a:pt x="2576833" y="0"/>
                  </a:lnTo>
                  <a:lnTo>
                    <a:pt x="2576833" y="201816"/>
                  </a:lnTo>
                  <a:lnTo>
                    <a:pt x="0" y="201816"/>
                  </a:lnTo>
                  <a:close/>
                </a:path>
              </a:pathLst>
            </a:custGeom>
            <a:solidFill>
              <a:srgbClr val="182F5A"/>
            </a:solidFill>
          </p:spPr>
        </p:sp>
        <p:sp>
          <p:nvSpPr>
            <p:cNvPr name="TextBox 13" id="13"/>
            <p:cNvSpPr txBox="true"/>
            <p:nvPr/>
          </p:nvSpPr>
          <p:spPr>
            <a:xfrm>
              <a:off x="0" y="-28575"/>
              <a:ext cx="2576833" cy="230391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1960"/>
                </a:lnSpc>
              </a:pPr>
            </a:p>
          </p:txBody>
        </p:sp>
      </p:grpSp>
      <p:sp>
        <p:nvSpPr>
          <p:cNvPr name="Freeform 14" id="14"/>
          <p:cNvSpPr/>
          <p:nvPr/>
        </p:nvSpPr>
        <p:spPr>
          <a:xfrm flipH="false" flipV="false" rot="0">
            <a:off x="7160840" y="4108"/>
            <a:ext cx="2488100" cy="549012"/>
          </a:xfrm>
          <a:custGeom>
            <a:avLst/>
            <a:gdLst/>
            <a:ahLst/>
            <a:cxnLst/>
            <a:rect r="r" b="b" t="t" l="l"/>
            <a:pathLst>
              <a:path h="549012" w="2488100">
                <a:moveTo>
                  <a:pt x="0" y="0"/>
                </a:moveTo>
                <a:lnTo>
                  <a:pt x="2488100" y="0"/>
                </a:lnTo>
                <a:lnTo>
                  <a:pt x="2488100" y="549012"/>
                </a:lnTo>
                <a:lnTo>
                  <a:pt x="0" y="549012"/>
                </a:lnTo>
                <a:lnTo>
                  <a:pt x="0" y="0"/>
                </a:lnTo>
                <a:close/>
              </a:path>
            </a:pathLst>
          </a:custGeom>
          <a:blipFill>
            <a:blip r:embed="rId5"/>
            <a:stretch>
              <a:fillRect l="-392" t="-7236" r="0" b="-1389"/>
            </a:stretch>
          </a:blipFill>
        </p:spPr>
      </p:sp>
      <p:sp>
        <p:nvSpPr>
          <p:cNvPr name="TextBox 15" id="15"/>
          <p:cNvSpPr txBox="true"/>
          <p:nvPr/>
        </p:nvSpPr>
        <p:spPr>
          <a:xfrm rot="0">
            <a:off x="1617382" y="167975"/>
            <a:ext cx="5181040" cy="19812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r">
              <a:lnSpc>
                <a:spcPts val="1680"/>
              </a:lnSpc>
              <a:spcBef>
                <a:spcPct val="0"/>
              </a:spcBef>
            </a:pPr>
            <a:r>
              <a:rPr lang="en-US" b="true" sz="1200">
                <a:solidFill>
                  <a:srgbClr val="FFFFFF"/>
                </a:solidFill>
                <a:latin typeface="Open Sans Extra Bold"/>
                <a:ea typeface="Open Sans Extra Bold"/>
                <a:cs typeface="Open Sans Extra Bold"/>
                <a:sym typeface="Open Sans Extra Bold"/>
              </a:rPr>
              <a:t>XV Congreso Internacional de Turismo y TICs - TURITEC 2025</a:t>
            </a:r>
          </a:p>
        </p:txBody>
      </p: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8693669" y="2277349"/>
            <a:ext cx="1059931" cy="2760501"/>
          </a:xfrm>
          <a:custGeom>
            <a:avLst/>
            <a:gdLst/>
            <a:ahLst/>
            <a:cxnLst/>
            <a:rect r="r" b="b" t="t" l="l"/>
            <a:pathLst>
              <a:path h="2760501" w="1059931">
                <a:moveTo>
                  <a:pt x="0" y="0"/>
                </a:moveTo>
                <a:lnTo>
                  <a:pt x="1059931" y="0"/>
                </a:lnTo>
                <a:lnTo>
                  <a:pt x="1059931" y="2760502"/>
                </a:lnTo>
                <a:lnTo>
                  <a:pt x="0" y="2760502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5000"/>
            </a:blip>
            <a:stretch>
              <a:fillRect l="-6448" t="-14487" r="-231568" b="-15298"/>
            </a:stretch>
          </a:blipFill>
        </p:spPr>
      </p:sp>
      <p:sp>
        <p:nvSpPr>
          <p:cNvPr name="Freeform 3" id="3"/>
          <p:cNvSpPr/>
          <p:nvPr/>
        </p:nvSpPr>
        <p:spPr>
          <a:xfrm flipH="false" flipV="false" rot="0">
            <a:off x="0" y="2277349"/>
            <a:ext cx="1140725" cy="2760501"/>
          </a:xfrm>
          <a:custGeom>
            <a:avLst/>
            <a:gdLst/>
            <a:ahLst/>
            <a:cxnLst/>
            <a:rect r="r" b="b" t="t" l="l"/>
            <a:pathLst>
              <a:path h="2760501" w="1140725">
                <a:moveTo>
                  <a:pt x="0" y="0"/>
                </a:moveTo>
                <a:lnTo>
                  <a:pt x="1140725" y="0"/>
                </a:lnTo>
                <a:lnTo>
                  <a:pt x="1140725" y="2760502"/>
                </a:lnTo>
                <a:lnTo>
                  <a:pt x="0" y="2760502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5000"/>
            </a:blip>
            <a:stretch>
              <a:fillRect l="-203105" t="-13968" r="-24447" b="-21387"/>
            </a:stretch>
          </a:blipFill>
        </p:spPr>
      </p:sp>
      <p:sp>
        <p:nvSpPr>
          <p:cNvPr name="TextBox 4" id="4"/>
          <p:cNvSpPr txBox="true"/>
          <p:nvPr/>
        </p:nvSpPr>
        <p:spPr>
          <a:xfrm rot="0">
            <a:off x="0" y="693420"/>
            <a:ext cx="5697190" cy="37274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3079"/>
              </a:lnSpc>
              <a:spcBef>
                <a:spcPct val="0"/>
              </a:spcBef>
            </a:pPr>
            <a:r>
              <a:rPr lang="en-US" sz="2199">
                <a:solidFill>
                  <a:srgbClr val="182F5A"/>
                </a:solidFill>
                <a:latin typeface="Open Sans Extra Bold"/>
                <a:ea typeface="Open Sans Extra Bold"/>
                <a:cs typeface="Open Sans Extra Bold"/>
                <a:sym typeface="Open Sans Extra Bold"/>
              </a:rPr>
              <a:t>  2. ANTECEDENTES DE LA SOLUCIÓN</a:t>
            </a:r>
          </a:p>
        </p:txBody>
      </p:sp>
      <p:sp>
        <p:nvSpPr>
          <p:cNvPr name="Freeform 5" id="5"/>
          <p:cNvSpPr/>
          <p:nvPr/>
        </p:nvSpPr>
        <p:spPr>
          <a:xfrm flipH="false" flipV="false" rot="0">
            <a:off x="7160840" y="4108"/>
            <a:ext cx="2488100" cy="549012"/>
          </a:xfrm>
          <a:custGeom>
            <a:avLst/>
            <a:gdLst/>
            <a:ahLst/>
            <a:cxnLst/>
            <a:rect r="r" b="b" t="t" l="l"/>
            <a:pathLst>
              <a:path h="549012" w="2488100">
                <a:moveTo>
                  <a:pt x="0" y="0"/>
                </a:moveTo>
                <a:lnTo>
                  <a:pt x="2488100" y="0"/>
                </a:lnTo>
                <a:lnTo>
                  <a:pt x="2488100" y="549012"/>
                </a:lnTo>
                <a:lnTo>
                  <a:pt x="0" y="549012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-392" t="-7236" r="0" b="-1389"/>
            </a:stretch>
          </a:blipFill>
        </p:spPr>
      </p:sp>
      <p:grpSp>
        <p:nvGrpSpPr>
          <p:cNvPr name="Group 6" id="6"/>
          <p:cNvGrpSpPr/>
          <p:nvPr/>
        </p:nvGrpSpPr>
        <p:grpSpPr>
          <a:xfrm rot="0">
            <a:off x="0" y="6770296"/>
            <a:ext cx="9741705" cy="544904"/>
            <a:chOff x="0" y="0"/>
            <a:chExt cx="3608039" cy="201816"/>
          </a:xfrm>
        </p:grpSpPr>
        <p:sp>
          <p:nvSpPr>
            <p:cNvPr name="Freeform 7" id="7"/>
            <p:cNvSpPr/>
            <p:nvPr/>
          </p:nvSpPr>
          <p:spPr>
            <a:xfrm flipH="false" flipV="false" rot="0">
              <a:off x="0" y="0"/>
              <a:ext cx="3608039" cy="201816"/>
            </a:xfrm>
            <a:custGeom>
              <a:avLst/>
              <a:gdLst/>
              <a:ahLst/>
              <a:cxnLst/>
              <a:rect r="r" b="b" t="t" l="l"/>
              <a:pathLst>
                <a:path h="201816" w="3608039">
                  <a:moveTo>
                    <a:pt x="0" y="0"/>
                  </a:moveTo>
                  <a:lnTo>
                    <a:pt x="3608039" y="0"/>
                  </a:lnTo>
                  <a:lnTo>
                    <a:pt x="3608039" y="201816"/>
                  </a:lnTo>
                  <a:lnTo>
                    <a:pt x="0" y="201816"/>
                  </a:lnTo>
                  <a:close/>
                </a:path>
              </a:pathLst>
            </a:custGeom>
            <a:solidFill>
              <a:srgbClr val="182F5A"/>
            </a:solidFill>
          </p:spPr>
        </p:sp>
        <p:sp>
          <p:nvSpPr>
            <p:cNvPr name="TextBox 8" id="8"/>
            <p:cNvSpPr txBox="true"/>
            <p:nvPr/>
          </p:nvSpPr>
          <p:spPr>
            <a:xfrm>
              <a:off x="0" y="-28575"/>
              <a:ext cx="3608039" cy="230391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1960"/>
                </a:lnSpc>
              </a:pPr>
            </a:p>
          </p:txBody>
        </p:sp>
      </p:grpSp>
      <p:sp>
        <p:nvSpPr>
          <p:cNvPr name="Freeform 9" id="9"/>
          <p:cNvSpPr/>
          <p:nvPr/>
        </p:nvSpPr>
        <p:spPr>
          <a:xfrm flipH="false" flipV="false" rot="0">
            <a:off x="3626567" y="6808733"/>
            <a:ext cx="1162670" cy="466355"/>
          </a:xfrm>
          <a:custGeom>
            <a:avLst/>
            <a:gdLst/>
            <a:ahLst/>
            <a:cxnLst/>
            <a:rect r="r" b="b" t="t" l="l"/>
            <a:pathLst>
              <a:path h="466355" w="1162670">
                <a:moveTo>
                  <a:pt x="0" y="0"/>
                </a:moveTo>
                <a:lnTo>
                  <a:pt x="1162670" y="0"/>
                </a:lnTo>
                <a:lnTo>
                  <a:pt x="1162670" y="466355"/>
                </a:lnTo>
                <a:lnTo>
                  <a:pt x="0" y="466355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 l="0" t="0" r="0" b="0"/>
            </a:stretch>
          </a:blipFill>
        </p:spPr>
      </p:sp>
      <p:sp>
        <p:nvSpPr>
          <p:cNvPr name="Freeform 10" id="10"/>
          <p:cNvSpPr/>
          <p:nvPr/>
        </p:nvSpPr>
        <p:spPr>
          <a:xfrm flipH="false" flipV="false" rot="0">
            <a:off x="5856037" y="6844906"/>
            <a:ext cx="2185255" cy="395684"/>
          </a:xfrm>
          <a:custGeom>
            <a:avLst/>
            <a:gdLst/>
            <a:ahLst/>
            <a:cxnLst/>
            <a:rect r="r" b="b" t="t" l="l"/>
            <a:pathLst>
              <a:path h="395684" w="2185255">
                <a:moveTo>
                  <a:pt x="0" y="0"/>
                </a:moveTo>
                <a:lnTo>
                  <a:pt x="2185256" y="0"/>
                </a:lnTo>
                <a:lnTo>
                  <a:pt x="2185256" y="395684"/>
                </a:lnTo>
                <a:lnTo>
                  <a:pt x="0" y="395684"/>
                </a:lnTo>
                <a:lnTo>
                  <a:pt x="0" y="0"/>
                </a:lnTo>
                <a:close/>
              </a:path>
            </a:pathLst>
          </a:custGeom>
          <a:blipFill>
            <a:blip r:embed="rId5"/>
            <a:stretch>
              <a:fillRect l="-7405" t="-130854" r="-7127" b="-136811"/>
            </a:stretch>
          </a:blipFill>
        </p:spPr>
      </p:sp>
      <p:sp>
        <p:nvSpPr>
          <p:cNvPr name="TextBox 11" id="11"/>
          <p:cNvSpPr txBox="true"/>
          <p:nvPr/>
        </p:nvSpPr>
        <p:spPr>
          <a:xfrm rot="0">
            <a:off x="938883" y="6933326"/>
            <a:ext cx="1620884" cy="19812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680"/>
              </a:lnSpc>
              <a:spcBef>
                <a:spcPct val="0"/>
              </a:spcBef>
            </a:pPr>
            <a:r>
              <a:rPr lang="en-US" sz="1200">
                <a:solidFill>
                  <a:srgbClr val="FFFFFF"/>
                </a:solidFill>
                <a:latin typeface="Open Sans Extra Bold"/>
                <a:ea typeface="Open Sans Extra Bold"/>
                <a:cs typeface="Open Sans Extra Bold"/>
                <a:sym typeface="Open Sans Extra Bold"/>
              </a:rPr>
              <a:t>ORGANIZADORES</a:t>
            </a:r>
          </a:p>
        </p:txBody>
      </p:sp>
      <p:grpSp>
        <p:nvGrpSpPr>
          <p:cNvPr name="Group 12" id="12"/>
          <p:cNvGrpSpPr/>
          <p:nvPr/>
        </p:nvGrpSpPr>
        <p:grpSpPr>
          <a:xfrm rot="0">
            <a:off x="0" y="4108"/>
            <a:ext cx="6957448" cy="544904"/>
            <a:chOff x="0" y="0"/>
            <a:chExt cx="2576833" cy="201816"/>
          </a:xfrm>
        </p:grpSpPr>
        <p:sp>
          <p:nvSpPr>
            <p:cNvPr name="Freeform 13" id="13"/>
            <p:cNvSpPr/>
            <p:nvPr/>
          </p:nvSpPr>
          <p:spPr>
            <a:xfrm flipH="false" flipV="false" rot="0">
              <a:off x="0" y="0"/>
              <a:ext cx="2576833" cy="201816"/>
            </a:xfrm>
            <a:custGeom>
              <a:avLst/>
              <a:gdLst/>
              <a:ahLst/>
              <a:cxnLst/>
              <a:rect r="r" b="b" t="t" l="l"/>
              <a:pathLst>
                <a:path h="201816" w="2576833">
                  <a:moveTo>
                    <a:pt x="0" y="0"/>
                  </a:moveTo>
                  <a:lnTo>
                    <a:pt x="2576833" y="0"/>
                  </a:lnTo>
                  <a:lnTo>
                    <a:pt x="2576833" y="201816"/>
                  </a:lnTo>
                  <a:lnTo>
                    <a:pt x="0" y="201816"/>
                  </a:lnTo>
                  <a:close/>
                </a:path>
              </a:pathLst>
            </a:custGeom>
            <a:solidFill>
              <a:srgbClr val="182F5A"/>
            </a:solidFill>
          </p:spPr>
        </p:sp>
        <p:sp>
          <p:nvSpPr>
            <p:cNvPr name="TextBox 14" id="14"/>
            <p:cNvSpPr txBox="true"/>
            <p:nvPr/>
          </p:nvSpPr>
          <p:spPr>
            <a:xfrm>
              <a:off x="0" y="-28575"/>
              <a:ext cx="2576833" cy="230391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1960"/>
                </a:lnSpc>
              </a:pPr>
            </a:p>
          </p:txBody>
        </p:sp>
      </p:grpSp>
      <p:sp>
        <p:nvSpPr>
          <p:cNvPr name="TextBox 15" id="15"/>
          <p:cNvSpPr txBox="true"/>
          <p:nvPr/>
        </p:nvSpPr>
        <p:spPr>
          <a:xfrm rot="0">
            <a:off x="1617382" y="167975"/>
            <a:ext cx="5181040" cy="19812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r">
              <a:lnSpc>
                <a:spcPts val="1680"/>
              </a:lnSpc>
              <a:spcBef>
                <a:spcPct val="0"/>
              </a:spcBef>
            </a:pPr>
            <a:r>
              <a:rPr lang="en-US" b="true" sz="1200">
                <a:solidFill>
                  <a:srgbClr val="FFFFFF"/>
                </a:solidFill>
                <a:latin typeface="Open Sans Extra Bold"/>
                <a:ea typeface="Open Sans Extra Bold"/>
                <a:cs typeface="Open Sans Extra Bold"/>
                <a:sym typeface="Open Sans Extra Bold"/>
              </a:rPr>
              <a:t>XV Congreso Internacional de Turismo y TICs - TURITEC 2025</a:t>
            </a:r>
          </a:p>
        </p:txBody>
      </p:sp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8693669" y="2277349"/>
            <a:ext cx="1059931" cy="2760501"/>
          </a:xfrm>
          <a:custGeom>
            <a:avLst/>
            <a:gdLst/>
            <a:ahLst/>
            <a:cxnLst/>
            <a:rect r="r" b="b" t="t" l="l"/>
            <a:pathLst>
              <a:path h="2760501" w="1059931">
                <a:moveTo>
                  <a:pt x="0" y="0"/>
                </a:moveTo>
                <a:lnTo>
                  <a:pt x="1059931" y="0"/>
                </a:lnTo>
                <a:lnTo>
                  <a:pt x="1059931" y="2760502"/>
                </a:lnTo>
                <a:lnTo>
                  <a:pt x="0" y="2760502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5000"/>
            </a:blip>
            <a:stretch>
              <a:fillRect l="-6448" t="-14487" r="-231568" b="-15298"/>
            </a:stretch>
          </a:blipFill>
        </p:spPr>
      </p:sp>
      <p:sp>
        <p:nvSpPr>
          <p:cNvPr name="Freeform 3" id="3"/>
          <p:cNvSpPr/>
          <p:nvPr/>
        </p:nvSpPr>
        <p:spPr>
          <a:xfrm flipH="false" flipV="false" rot="0">
            <a:off x="0" y="2277349"/>
            <a:ext cx="1140725" cy="2760501"/>
          </a:xfrm>
          <a:custGeom>
            <a:avLst/>
            <a:gdLst/>
            <a:ahLst/>
            <a:cxnLst/>
            <a:rect r="r" b="b" t="t" l="l"/>
            <a:pathLst>
              <a:path h="2760501" w="1140725">
                <a:moveTo>
                  <a:pt x="0" y="0"/>
                </a:moveTo>
                <a:lnTo>
                  <a:pt x="1140725" y="0"/>
                </a:lnTo>
                <a:lnTo>
                  <a:pt x="1140725" y="2760502"/>
                </a:lnTo>
                <a:lnTo>
                  <a:pt x="0" y="2760502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5000"/>
            </a:blip>
            <a:stretch>
              <a:fillRect l="-203105" t="-13968" r="-24447" b="-21387"/>
            </a:stretch>
          </a:blipFill>
        </p:spPr>
      </p:sp>
      <p:sp>
        <p:nvSpPr>
          <p:cNvPr name="TextBox 4" id="4"/>
          <p:cNvSpPr txBox="true"/>
          <p:nvPr/>
        </p:nvSpPr>
        <p:spPr>
          <a:xfrm rot="0">
            <a:off x="0" y="693420"/>
            <a:ext cx="5697190" cy="37274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3079"/>
              </a:lnSpc>
              <a:spcBef>
                <a:spcPct val="0"/>
              </a:spcBef>
            </a:pPr>
            <a:r>
              <a:rPr lang="en-US" sz="2199">
                <a:solidFill>
                  <a:srgbClr val="182F5A"/>
                </a:solidFill>
                <a:latin typeface="Open Sans Extra Bold"/>
                <a:ea typeface="Open Sans Extra Bold"/>
                <a:cs typeface="Open Sans Extra Bold"/>
                <a:sym typeface="Open Sans Extra Bold"/>
              </a:rPr>
              <a:t>  3. METODOLOGÍA (SI PROCEDE)</a:t>
            </a:r>
          </a:p>
        </p:txBody>
      </p:sp>
      <p:sp>
        <p:nvSpPr>
          <p:cNvPr name="Freeform 5" id="5"/>
          <p:cNvSpPr/>
          <p:nvPr/>
        </p:nvSpPr>
        <p:spPr>
          <a:xfrm flipH="false" flipV="false" rot="0">
            <a:off x="7160840" y="4108"/>
            <a:ext cx="2488100" cy="549012"/>
          </a:xfrm>
          <a:custGeom>
            <a:avLst/>
            <a:gdLst/>
            <a:ahLst/>
            <a:cxnLst/>
            <a:rect r="r" b="b" t="t" l="l"/>
            <a:pathLst>
              <a:path h="549012" w="2488100">
                <a:moveTo>
                  <a:pt x="0" y="0"/>
                </a:moveTo>
                <a:lnTo>
                  <a:pt x="2488100" y="0"/>
                </a:lnTo>
                <a:lnTo>
                  <a:pt x="2488100" y="549012"/>
                </a:lnTo>
                <a:lnTo>
                  <a:pt x="0" y="549012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-392" t="-7236" r="0" b="-1389"/>
            </a:stretch>
          </a:blipFill>
        </p:spPr>
      </p:sp>
      <p:grpSp>
        <p:nvGrpSpPr>
          <p:cNvPr name="Group 6" id="6"/>
          <p:cNvGrpSpPr/>
          <p:nvPr/>
        </p:nvGrpSpPr>
        <p:grpSpPr>
          <a:xfrm rot="0">
            <a:off x="0" y="6770296"/>
            <a:ext cx="9741705" cy="544904"/>
            <a:chOff x="0" y="0"/>
            <a:chExt cx="3608039" cy="201816"/>
          </a:xfrm>
        </p:grpSpPr>
        <p:sp>
          <p:nvSpPr>
            <p:cNvPr name="Freeform 7" id="7"/>
            <p:cNvSpPr/>
            <p:nvPr/>
          </p:nvSpPr>
          <p:spPr>
            <a:xfrm flipH="false" flipV="false" rot="0">
              <a:off x="0" y="0"/>
              <a:ext cx="3608039" cy="201816"/>
            </a:xfrm>
            <a:custGeom>
              <a:avLst/>
              <a:gdLst/>
              <a:ahLst/>
              <a:cxnLst/>
              <a:rect r="r" b="b" t="t" l="l"/>
              <a:pathLst>
                <a:path h="201816" w="3608039">
                  <a:moveTo>
                    <a:pt x="0" y="0"/>
                  </a:moveTo>
                  <a:lnTo>
                    <a:pt x="3608039" y="0"/>
                  </a:lnTo>
                  <a:lnTo>
                    <a:pt x="3608039" y="201816"/>
                  </a:lnTo>
                  <a:lnTo>
                    <a:pt x="0" y="201816"/>
                  </a:lnTo>
                  <a:close/>
                </a:path>
              </a:pathLst>
            </a:custGeom>
            <a:solidFill>
              <a:srgbClr val="182F5A"/>
            </a:solidFill>
          </p:spPr>
        </p:sp>
        <p:sp>
          <p:nvSpPr>
            <p:cNvPr name="TextBox 8" id="8"/>
            <p:cNvSpPr txBox="true"/>
            <p:nvPr/>
          </p:nvSpPr>
          <p:spPr>
            <a:xfrm>
              <a:off x="0" y="-28575"/>
              <a:ext cx="3608039" cy="230391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1960"/>
                </a:lnSpc>
              </a:pPr>
            </a:p>
          </p:txBody>
        </p:sp>
      </p:grpSp>
      <p:sp>
        <p:nvSpPr>
          <p:cNvPr name="Freeform 9" id="9"/>
          <p:cNvSpPr/>
          <p:nvPr/>
        </p:nvSpPr>
        <p:spPr>
          <a:xfrm flipH="false" flipV="false" rot="0">
            <a:off x="3626567" y="6808733"/>
            <a:ext cx="1162670" cy="466355"/>
          </a:xfrm>
          <a:custGeom>
            <a:avLst/>
            <a:gdLst/>
            <a:ahLst/>
            <a:cxnLst/>
            <a:rect r="r" b="b" t="t" l="l"/>
            <a:pathLst>
              <a:path h="466355" w="1162670">
                <a:moveTo>
                  <a:pt x="0" y="0"/>
                </a:moveTo>
                <a:lnTo>
                  <a:pt x="1162670" y="0"/>
                </a:lnTo>
                <a:lnTo>
                  <a:pt x="1162670" y="466355"/>
                </a:lnTo>
                <a:lnTo>
                  <a:pt x="0" y="466355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 l="0" t="0" r="0" b="0"/>
            </a:stretch>
          </a:blipFill>
        </p:spPr>
      </p:sp>
      <p:sp>
        <p:nvSpPr>
          <p:cNvPr name="Freeform 10" id="10"/>
          <p:cNvSpPr/>
          <p:nvPr/>
        </p:nvSpPr>
        <p:spPr>
          <a:xfrm flipH="false" flipV="false" rot="0">
            <a:off x="5856037" y="6844906"/>
            <a:ext cx="2185255" cy="395684"/>
          </a:xfrm>
          <a:custGeom>
            <a:avLst/>
            <a:gdLst/>
            <a:ahLst/>
            <a:cxnLst/>
            <a:rect r="r" b="b" t="t" l="l"/>
            <a:pathLst>
              <a:path h="395684" w="2185255">
                <a:moveTo>
                  <a:pt x="0" y="0"/>
                </a:moveTo>
                <a:lnTo>
                  <a:pt x="2185256" y="0"/>
                </a:lnTo>
                <a:lnTo>
                  <a:pt x="2185256" y="395684"/>
                </a:lnTo>
                <a:lnTo>
                  <a:pt x="0" y="395684"/>
                </a:lnTo>
                <a:lnTo>
                  <a:pt x="0" y="0"/>
                </a:lnTo>
                <a:close/>
              </a:path>
            </a:pathLst>
          </a:custGeom>
          <a:blipFill>
            <a:blip r:embed="rId5"/>
            <a:stretch>
              <a:fillRect l="-7405" t="-130854" r="-7127" b="-136811"/>
            </a:stretch>
          </a:blipFill>
        </p:spPr>
      </p:sp>
      <p:sp>
        <p:nvSpPr>
          <p:cNvPr name="TextBox 11" id="11"/>
          <p:cNvSpPr txBox="true"/>
          <p:nvPr/>
        </p:nvSpPr>
        <p:spPr>
          <a:xfrm rot="0">
            <a:off x="938883" y="6933326"/>
            <a:ext cx="1620884" cy="19812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680"/>
              </a:lnSpc>
              <a:spcBef>
                <a:spcPct val="0"/>
              </a:spcBef>
            </a:pPr>
            <a:r>
              <a:rPr lang="en-US" sz="1200">
                <a:solidFill>
                  <a:srgbClr val="FFFFFF"/>
                </a:solidFill>
                <a:latin typeface="Open Sans Extra Bold"/>
                <a:ea typeface="Open Sans Extra Bold"/>
                <a:cs typeface="Open Sans Extra Bold"/>
                <a:sym typeface="Open Sans Extra Bold"/>
              </a:rPr>
              <a:t>ORGANIZADORES</a:t>
            </a:r>
          </a:p>
        </p:txBody>
      </p:sp>
      <p:grpSp>
        <p:nvGrpSpPr>
          <p:cNvPr name="Group 12" id="12"/>
          <p:cNvGrpSpPr/>
          <p:nvPr/>
        </p:nvGrpSpPr>
        <p:grpSpPr>
          <a:xfrm rot="0">
            <a:off x="0" y="4108"/>
            <a:ext cx="6957448" cy="544904"/>
            <a:chOff x="0" y="0"/>
            <a:chExt cx="2576833" cy="201816"/>
          </a:xfrm>
        </p:grpSpPr>
        <p:sp>
          <p:nvSpPr>
            <p:cNvPr name="Freeform 13" id="13"/>
            <p:cNvSpPr/>
            <p:nvPr/>
          </p:nvSpPr>
          <p:spPr>
            <a:xfrm flipH="false" flipV="false" rot="0">
              <a:off x="0" y="0"/>
              <a:ext cx="2576833" cy="201816"/>
            </a:xfrm>
            <a:custGeom>
              <a:avLst/>
              <a:gdLst/>
              <a:ahLst/>
              <a:cxnLst/>
              <a:rect r="r" b="b" t="t" l="l"/>
              <a:pathLst>
                <a:path h="201816" w="2576833">
                  <a:moveTo>
                    <a:pt x="0" y="0"/>
                  </a:moveTo>
                  <a:lnTo>
                    <a:pt x="2576833" y="0"/>
                  </a:lnTo>
                  <a:lnTo>
                    <a:pt x="2576833" y="201816"/>
                  </a:lnTo>
                  <a:lnTo>
                    <a:pt x="0" y="201816"/>
                  </a:lnTo>
                  <a:close/>
                </a:path>
              </a:pathLst>
            </a:custGeom>
            <a:solidFill>
              <a:srgbClr val="182F5A"/>
            </a:solidFill>
          </p:spPr>
        </p:sp>
        <p:sp>
          <p:nvSpPr>
            <p:cNvPr name="TextBox 14" id="14"/>
            <p:cNvSpPr txBox="true"/>
            <p:nvPr/>
          </p:nvSpPr>
          <p:spPr>
            <a:xfrm>
              <a:off x="0" y="-28575"/>
              <a:ext cx="2576833" cy="230391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1960"/>
                </a:lnSpc>
              </a:pPr>
            </a:p>
          </p:txBody>
        </p:sp>
      </p:grpSp>
      <p:sp>
        <p:nvSpPr>
          <p:cNvPr name="TextBox 15" id="15"/>
          <p:cNvSpPr txBox="true"/>
          <p:nvPr/>
        </p:nvSpPr>
        <p:spPr>
          <a:xfrm rot="0">
            <a:off x="1617382" y="167975"/>
            <a:ext cx="5181040" cy="19812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r">
              <a:lnSpc>
                <a:spcPts val="1680"/>
              </a:lnSpc>
              <a:spcBef>
                <a:spcPct val="0"/>
              </a:spcBef>
            </a:pPr>
            <a:r>
              <a:rPr lang="en-US" b="true" sz="1200">
                <a:solidFill>
                  <a:srgbClr val="FFFFFF"/>
                </a:solidFill>
                <a:latin typeface="Open Sans Extra Bold"/>
                <a:ea typeface="Open Sans Extra Bold"/>
                <a:cs typeface="Open Sans Extra Bold"/>
                <a:sym typeface="Open Sans Extra Bold"/>
              </a:rPr>
              <a:t>XV Congreso Internacional de Turismo y TICs - TURITEC 2025</a:t>
            </a:r>
          </a:p>
        </p:txBody>
      </p:sp>
    </p:spTree>
  </p:cSld>
  <p:clrMapOvr>
    <a:masterClrMapping/>
  </p:clrMapOvr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8693669" y="2277349"/>
            <a:ext cx="1059931" cy="2760501"/>
          </a:xfrm>
          <a:custGeom>
            <a:avLst/>
            <a:gdLst/>
            <a:ahLst/>
            <a:cxnLst/>
            <a:rect r="r" b="b" t="t" l="l"/>
            <a:pathLst>
              <a:path h="2760501" w="1059931">
                <a:moveTo>
                  <a:pt x="0" y="0"/>
                </a:moveTo>
                <a:lnTo>
                  <a:pt x="1059931" y="0"/>
                </a:lnTo>
                <a:lnTo>
                  <a:pt x="1059931" y="2760502"/>
                </a:lnTo>
                <a:lnTo>
                  <a:pt x="0" y="2760502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5000"/>
            </a:blip>
            <a:stretch>
              <a:fillRect l="-6448" t="-14487" r="-231568" b="-15298"/>
            </a:stretch>
          </a:blipFill>
        </p:spPr>
      </p:sp>
      <p:sp>
        <p:nvSpPr>
          <p:cNvPr name="Freeform 3" id="3"/>
          <p:cNvSpPr/>
          <p:nvPr/>
        </p:nvSpPr>
        <p:spPr>
          <a:xfrm flipH="false" flipV="false" rot="0">
            <a:off x="0" y="2277349"/>
            <a:ext cx="1140725" cy="2760501"/>
          </a:xfrm>
          <a:custGeom>
            <a:avLst/>
            <a:gdLst/>
            <a:ahLst/>
            <a:cxnLst/>
            <a:rect r="r" b="b" t="t" l="l"/>
            <a:pathLst>
              <a:path h="2760501" w="1140725">
                <a:moveTo>
                  <a:pt x="0" y="0"/>
                </a:moveTo>
                <a:lnTo>
                  <a:pt x="1140725" y="0"/>
                </a:lnTo>
                <a:lnTo>
                  <a:pt x="1140725" y="2760502"/>
                </a:lnTo>
                <a:lnTo>
                  <a:pt x="0" y="2760502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5000"/>
            </a:blip>
            <a:stretch>
              <a:fillRect l="-203105" t="-13968" r="-24447" b="-21387"/>
            </a:stretch>
          </a:blipFill>
        </p:spPr>
      </p:sp>
      <p:sp>
        <p:nvSpPr>
          <p:cNvPr name="TextBox 4" id="4"/>
          <p:cNvSpPr txBox="true"/>
          <p:nvPr/>
        </p:nvSpPr>
        <p:spPr>
          <a:xfrm rot="0">
            <a:off x="0" y="693420"/>
            <a:ext cx="5697190" cy="37274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3079"/>
              </a:lnSpc>
              <a:spcBef>
                <a:spcPct val="0"/>
              </a:spcBef>
            </a:pPr>
            <a:r>
              <a:rPr lang="en-US" sz="2199">
                <a:solidFill>
                  <a:srgbClr val="182F5A"/>
                </a:solidFill>
                <a:latin typeface="Open Sans Extra Bold"/>
                <a:ea typeface="Open Sans Extra Bold"/>
                <a:cs typeface="Open Sans Extra Bold"/>
                <a:sym typeface="Open Sans Extra Bold"/>
              </a:rPr>
              <a:t>  4. RESULTADOS (SI PROCEDE)</a:t>
            </a:r>
          </a:p>
        </p:txBody>
      </p:sp>
      <p:sp>
        <p:nvSpPr>
          <p:cNvPr name="Freeform 5" id="5"/>
          <p:cNvSpPr/>
          <p:nvPr/>
        </p:nvSpPr>
        <p:spPr>
          <a:xfrm flipH="false" flipV="false" rot="0">
            <a:off x="7160840" y="4108"/>
            <a:ext cx="2488100" cy="549012"/>
          </a:xfrm>
          <a:custGeom>
            <a:avLst/>
            <a:gdLst/>
            <a:ahLst/>
            <a:cxnLst/>
            <a:rect r="r" b="b" t="t" l="l"/>
            <a:pathLst>
              <a:path h="549012" w="2488100">
                <a:moveTo>
                  <a:pt x="0" y="0"/>
                </a:moveTo>
                <a:lnTo>
                  <a:pt x="2488100" y="0"/>
                </a:lnTo>
                <a:lnTo>
                  <a:pt x="2488100" y="549012"/>
                </a:lnTo>
                <a:lnTo>
                  <a:pt x="0" y="549012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-392" t="-7236" r="0" b="-1389"/>
            </a:stretch>
          </a:blipFill>
        </p:spPr>
      </p:sp>
      <p:grpSp>
        <p:nvGrpSpPr>
          <p:cNvPr name="Group 6" id="6"/>
          <p:cNvGrpSpPr/>
          <p:nvPr/>
        </p:nvGrpSpPr>
        <p:grpSpPr>
          <a:xfrm rot="0">
            <a:off x="0" y="6770296"/>
            <a:ext cx="9741705" cy="544904"/>
            <a:chOff x="0" y="0"/>
            <a:chExt cx="3608039" cy="201816"/>
          </a:xfrm>
        </p:grpSpPr>
        <p:sp>
          <p:nvSpPr>
            <p:cNvPr name="Freeform 7" id="7"/>
            <p:cNvSpPr/>
            <p:nvPr/>
          </p:nvSpPr>
          <p:spPr>
            <a:xfrm flipH="false" flipV="false" rot="0">
              <a:off x="0" y="0"/>
              <a:ext cx="3608039" cy="201816"/>
            </a:xfrm>
            <a:custGeom>
              <a:avLst/>
              <a:gdLst/>
              <a:ahLst/>
              <a:cxnLst/>
              <a:rect r="r" b="b" t="t" l="l"/>
              <a:pathLst>
                <a:path h="201816" w="3608039">
                  <a:moveTo>
                    <a:pt x="0" y="0"/>
                  </a:moveTo>
                  <a:lnTo>
                    <a:pt x="3608039" y="0"/>
                  </a:lnTo>
                  <a:lnTo>
                    <a:pt x="3608039" y="201816"/>
                  </a:lnTo>
                  <a:lnTo>
                    <a:pt x="0" y="201816"/>
                  </a:lnTo>
                  <a:close/>
                </a:path>
              </a:pathLst>
            </a:custGeom>
            <a:solidFill>
              <a:srgbClr val="182F5A"/>
            </a:solidFill>
          </p:spPr>
        </p:sp>
        <p:sp>
          <p:nvSpPr>
            <p:cNvPr name="TextBox 8" id="8"/>
            <p:cNvSpPr txBox="true"/>
            <p:nvPr/>
          </p:nvSpPr>
          <p:spPr>
            <a:xfrm>
              <a:off x="0" y="-28575"/>
              <a:ext cx="3608039" cy="230391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1960"/>
                </a:lnSpc>
              </a:pPr>
            </a:p>
          </p:txBody>
        </p:sp>
      </p:grpSp>
      <p:sp>
        <p:nvSpPr>
          <p:cNvPr name="Freeform 9" id="9"/>
          <p:cNvSpPr/>
          <p:nvPr/>
        </p:nvSpPr>
        <p:spPr>
          <a:xfrm flipH="false" flipV="false" rot="0">
            <a:off x="3626567" y="6808733"/>
            <a:ext cx="1162670" cy="466355"/>
          </a:xfrm>
          <a:custGeom>
            <a:avLst/>
            <a:gdLst/>
            <a:ahLst/>
            <a:cxnLst/>
            <a:rect r="r" b="b" t="t" l="l"/>
            <a:pathLst>
              <a:path h="466355" w="1162670">
                <a:moveTo>
                  <a:pt x="0" y="0"/>
                </a:moveTo>
                <a:lnTo>
                  <a:pt x="1162670" y="0"/>
                </a:lnTo>
                <a:lnTo>
                  <a:pt x="1162670" y="466355"/>
                </a:lnTo>
                <a:lnTo>
                  <a:pt x="0" y="466355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 l="0" t="0" r="0" b="0"/>
            </a:stretch>
          </a:blipFill>
        </p:spPr>
      </p:sp>
      <p:sp>
        <p:nvSpPr>
          <p:cNvPr name="Freeform 10" id="10"/>
          <p:cNvSpPr/>
          <p:nvPr/>
        </p:nvSpPr>
        <p:spPr>
          <a:xfrm flipH="false" flipV="false" rot="0">
            <a:off x="5856037" y="6844906"/>
            <a:ext cx="2185255" cy="395684"/>
          </a:xfrm>
          <a:custGeom>
            <a:avLst/>
            <a:gdLst/>
            <a:ahLst/>
            <a:cxnLst/>
            <a:rect r="r" b="b" t="t" l="l"/>
            <a:pathLst>
              <a:path h="395684" w="2185255">
                <a:moveTo>
                  <a:pt x="0" y="0"/>
                </a:moveTo>
                <a:lnTo>
                  <a:pt x="2185256" y="0"/>
                </a:lnTo>
                <a:lnTo>
                  <a:pt x="2185256" y="395684"/>
                </a:lnTo>
                <a:lnTo>
                  <a:pt x="0" y="395684"/>
                </a:lnTo>
                <a:lnTo>
                  <a:pt x="0" y="0"/>
                </a:lnTo>
                <a:close/>
              </a:path>
            </a:pathLst>
          </a:custGeom>
          <a:blipFill>
            <a:blip r:embed="rId5"/>
            <a:stretch>
              <a:fillRect l="-7405" t="-130854" r="-7127" b="-136811"/>
            </a:stretch>
          </a:blipFill>
        </p:spPr>
      </p:sp>
      <p:sp>
        <p:nvSpPr>
          <p:cNvPr name="TextBox 11" id="11"/>
          <p:cNvSpPr txBox="true"/>
          <p:nvPr/>
        </p:nvSpPr>
        <p:spPr>
          <a:xfrm rot="0">
            <a:off x="938883" y="6933326"/>
            <a:ext cx="1620884" cy="19812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680"/>
              </a:lnSpc>
              <a:spcBef>
                <a:spcPct val="0"/>
              </a:spcBef>
            </a:pPr>
            <a:r>
              <a:rPr lang="en-US" sz="1200">
                <a:solidFill>
                  <a:srgbClr val="FFFFFF"/>
                </a:solidFill>
                <a:latin typeface="Open Sans Extra Bold"/>
                <a:ea typeface="Open Sans Extra Bold"/>
                <a:cs typeface="Open Sans Extra Bold"/>
                <a:sym typeface="Open Sans Extra Bold"/>
              </a:rPr>
              <a:t>ORGANIZADORES</a:t>
            </a:r>
          </a:p>
        </p:txBody>
      </p:sp>
      <p:grpSp>
        <p:nvGrpSpPr>
          <p:cNvPr name="Group 12" id="12"/>
          <p:cNvGrpSpPr/>
          <p:nvPr/>
        </p:nvGrpSpPr>
        <p:grpSpPr>
          <a:xfrm rot="0">
            <a:off x="0" y="4108"/>
            <a:ext cx="6957448" cy="544904"/>
            <a:chOff x="0" y="0"/>
            <a:chExt cx="2576833" cy="201816"/>
          </a:xfrm>
        </p:grpSpPr>
        <p:sp>
          <p:nvSpPr>
            <p:cNvPr name="Freeform 13" id="13"/>
            <p:cNvSpPr/>
            <p:nvPr/>
          </p:nvSpPr>
          <p:spPr>
            <a:xfrm flipH="false" flipV="false" rot="0">
              <a:off x="0" y="0"/>
              <a:ext cx="2576833" cy="201816"/>
            </a:xfrm>
            <a:custGeom>
              <a:avLst/>
              <a:gdLst/>
              <a:ahLst/>
              <a:cxnLst/>
              <a:rect r="r" b="b" t="t" l="l"/>
              <a:pathLst>
                <a:path h="201816" w="2576833">
                  <a:moveTo>
                    <a:pt x="0" y="0"/>
                  </a:moveTo>
                  <a:lnTo>
                    <a:pt x="2576833" y="0"/>
                  </a:lnTo>
                  <a:lnTo>
                    <a:pt x="2576833" y="201816"/>
                  </a:lnTo>
                  <a:lnTo>
                    <a:pt x="0" y="201816"/>
                  </a:lnTo>
                  <a:close/>
                </a:path>
              </a:pathLst>
            </a:custGeom>
            <a:solidFill>
              <a:srgbClr val="182F5A"/>
            </a:solidFill>
          </p:spPr>
        </p:sp>
        <p:sp>
          <p:nvSpPr>
            <p:cNvPr name="TextBox 14" id="14"/>
            <p:cNvSpPr txBox="true"/>
            <p:nvPr/>
          </p:nvSpPr>
          <p:spPr>
            <a:xfrm>
              <a:off x="0" y="-28575"/>
              <a:ext cx="2576833" cy="230391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1960"/>
                </a:lnSpc>
              </a:pPr>
            </a:p>
          </p:txBody>
        </p:sp>
      </p:grpSp>
      <p:sp>
        <p:nvSpPr>
          <p:cNvPr name="TextBox 15" id="15"/>
          <p:cNvSpPr txBox="true"/>
          <p:nvPr/>
        </p:nvSpPr>
        <p:spPr>
          <a:xfrm rot="0">
            <a:off x="1617382" y="167975"/>
            <a:ext cx="5181040" cy="19812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r">
              <a:lnSpc>
                <a:spcPts val="1680"/>
              </a:lnSpc>
              <a:spcBef>
                <a:spcPct val="0"/>
              </a:spcBef>
            </a:pPr>
            <a:r>
              <a:rPr lang="en-US" b="true" sz="1200">
                <a:solidFill>
                  <a:srgbClr val="FFFFFF"/>
                </a:solidFill>
                <a:latin typeface="Open Sans Extra Bold"/>
                <a:ea typeface="Open Sans Extra Bold"/>
                <a:cs typeface="Open Sans Extra Bold"/>
                <a:sym typeface="Open Sans Extra Bold"/>
              </a:rPr>
              <a:t>XV Congreso Internacional de Turismo y TICs - TURITEC 2025</a:t>
            </a:r>
          </a:p>
        </p:txBody>
      </p:sp>
    </p:spTree>
  </p:cSld>
  <p:clrMapOvr>
    <a:masterClrMapping/>
  </p:clrMapOvr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8693669" y="2277349"/>
            <a:ext cx="1059931" cy="2760501"/>
          </a:xfrm>
          <a:custGeom>
            <a:avLst/>
            <a:gdLst/>
            <a:ahLst/>
            <a:cxnLst/>
            <a:rect r="r" b="b" t="t" l="l"/>
            <a:pathLst>
              <a:path h="2760501" w="1059931">
                <a:moveTo>
                  <a:pt x="0" y="0"/>
                </a:moveTo>
                <a:lnTo>
                  <a:pt x="1059931" y="0"/>
                </a:lnTo>
                <a:lnTo>
                  <a:pt x="1059931" y="2760502"/>
                </a:lnTo>
                <a:lnTo>
                  <a:pt x="0" y="2760502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5000"/>
            </a:blip>
            <a:stretch>
              <a:fillRect l="-6448" t="-14487" r="-231568" b="-15298"/>
            </a:stretch>
          </a:blipFill>
        </p:spPr>
      </p:sp>
      <p:sp>
        <p:nvSpPr>
          <p:cNvPr name="Freeform 3" id="3"/>
          <p:cNvSpPr/>
          <p:nvPr/>
        </p:nvSpPr>
        <p:spPr>
          <a:xfrm flipH="false" flipV="false" rot="0">
            <a:off x="0" y="2277349"/>
            <a:ext cx="1140725" cy="2760501"/>
          </a:xfrm>
          <a:custGeom>
            <a:avLst/>
            <a:gdLst/>
            <a:ahLst/>
            <a:cxnLst/>
            <a:rect r="r" b="b" t="t" l="l"/>
            <a:pathLst>
              <a:path h="2760501" w="1140725">
                <a:moveTo>
                  <a:pt x="0" y="0"/>
                </a:moveTo>
                <a:lnTo>
                  <a:pt x="1140725" y="0"/>
                </a:lnTo>
                <a:lnTo>
                  <a:pt x="1140725" y="2760502"/>
                </a:lnTo>
                <a:lnTo>
                  <a:pt x="0" y="2760502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5000"/>
            </a:blip>
            <a:stretch>
              <a:fillRect l="-203105" t="-13968" r="-24447" b="-21387"/>
            </a:stretch>
          </a:blipFill>
        </p:spPr>
      </p:sp>
      <p:sp>
        <p:nvSpPr>
          <p:cNvPr name="TextBox 4" id="4"/>
          <p:cNvSpPr txBox="true"/>
          <p:nvPr/>
        </p:nvSpPr>
        <p:spPr>
          <a:xfrm rot="0">
            <a:off x="0" y="693420"/>
            <a:ext cx="8210931" cy="37274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3079"/>
              </a:lnSpc>
              <a:spcBef>
                <a:spcPct val="0"/>
              </a:spcBef>
            </a:pPr>
            <a:r>
              <a:rPr lang="en-US" sz="2199">
                <a:solidFill>
                  <a:srgbClr val="182F5A"/>
                </a:solidFill>
                <a:latin typeface="Open Sans Extra Bold"/>
                <a:ea typeface="Open Sans Extra Bold"/>
                <a:cs typeface="Open Sans Extra Bold"/>
                <a:sym typeface="Open Sans Extra Bold"/>
              </a:rPr>
              <a:t>  5. CONTRIBUCIONES PARA LOS AGENTES TURÍSTICOS</a:t>
            </a:r>
          </a:p>
        </p:txBody>
      </p:sp>
      <p:sp>
        <p:nvSpPr>
          <p:cNvPr name="Freeform 5" id="5"/>
          <p:cNvSpPr/>
          <p:nvPr/>
        </p:nvSpPr>
        <p:spPr>
          <a:xfrm flipH="false" flipV="false" rot="0">
            <a:off x="7160840" y="4108"/>
            <a:ext cx="2488100" cy="549012"/>
          </a:xfrm>
          <a:custGeom>
            <a:avLst/>
            <a:gdLst/>
            <a:ahLst/>
            <a:cxnLst/>
            <a:rect r="r" b="b" t="t" l="l"/>
            <a:pathLst>
              <a:path h="549012" w="2488100">
                <a:moveTo>
                  <a:pt x="0" y="0"/>
                </a:moveTo>
                <a:lnTo>
                  <a:pt x="2488100" y="0"/>
                </a:lnTo>
                <a:lnTo>
                  <a:pt x="2488100" y="549012"/>
                </a:lnTo>
                <a:lnTo>
                  <a:pt x="0" y="549012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-392" t="-7236" r="0" b="-1389"/>
            </a:stretch>
          </a:blipFill>
        </p:spPr>
      </p:sp>
      <p:grpSp>
        <p:nvGrpSpPr>
          <p:cNvPr name="Group 6" id="6"/>
          <p:cNvGrpSpPr/>
          <p:nvPr/>
        </p:nvGrpSpPr>
        <p:grpSpPr>
          <a:xfrm rot="0">
            <a:off x="0" y="6770296"/>
            <a:ext cx="9741705" cy="544904"/>
            <a:chOff x="0" y="0"/>
            <a:chExt cx="3608039" cy="201816"/>
          </a:xfrm>
        </p:grpSpPr>
        <p:sp>
          <p:nvSpPr>
            <p:cNvPr name="Freeform 7" id="7"/>
            <p:cNvSpPr/>
            <p:nvPr/>
          </p:nvSpPr>
          <p:spPr>
            <a:xfrm flipH="false" flipV="false" rot="0">
              <a:off x="0" y="0"/>
              <a:ext cx="3608039" cy="201816"/>
            </a:xfrm>
            <a:custGeom>
              <a:avLst/>
              <a:gdLst/>
              <a:ahLst/>
              <a:cxnLst/>
              <a:rect r="r" b="b" t="t" l="l"/>
              <a:pathLst>
                <a:path h="201816" w="3608039">
                  <a:moveTo>
                    <a:pt x="0" y="0"/>
                  </a:moveTo>
                  <a:lnTo>
                    <a:pt x="3608039" y="0"/>
                  </a:lnTo>
                  <a:lnTo>
                    <a:pt x="3608039" y="201816"/>
                  </a:lnTo>
                  <a:lnTo>
                    <a:pt x="0" y="201816"/>
                  </a:lnTo>
                  <a:close/>
                </a:path>
              </a:pathLst>
            </a:custGeom>
            <a:solidFill>
              <a:srgbClr val="182F5A"/>
            </a:solidFill>
          </p:spPr>
        </p:sp>
        <p:sp>
          <p:nvSpPr>
            <p:cNvPr name="TextBox 8" id="8"/>
            <p:cNvSpPr txBox="true"/>
            <p:nvPr/>
          </p:nvSpPr>
          <p:spPr>
            <a:xfrm>
              <a:off x="0" y="-28575"/>
              <a:ext cx="3608039" cy="230391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1960"/>
                </a:lnSpc>
              </a:pPr>
            </a:p>
          </p:txBody>
        </p:sp>
      </p:grpSp>
      <p:sp>
        <p:nvSpPr>
          <p:cNvPr name="Freeform 9" id="9"/>
          <p:cNvSpPr/>
          <p:nvPr/>
        </p:nvSpPr>
        <p:spPr>
          <a:xfrm flipH="false" flipV="false" rot="0">
            <a:off x="3626567" y="6808733"/>
            <a:ext cx="1162670" cy="466355"/>
          </a:xfrm>
          <a:custGeom>
            <a:avLst/>
            <a:gdLst/>
            <a:ahLst/>
            <a:cxnLst/>
            <a:rect r="r" b="b" t="t" l="l"/>
            <a:pathLst>
              <a:path h="466355" w="1162670">
                <a:moveTo>
                  <a:pt x="0" y="0"/>
                </a:moveTo>
                <a:lnTo>
                  <a:pt x="1162670" y="0"/>
                </a:lnTo>
                <a:lnTo>
                  <a:pt x="1162670" y="466355"/>
                </a:lnTo>
                <a:lnTo>
                  <a:pt x="0" y="466355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 l="0" t="0" r="0" b="0"/>
            </a:stretch>
          </a:blipFill>
        </p:spPr>
      </p:sp>
      <p:sp>
        <p:nvSpPr>
          <p:cNvPr name="Freeform 10" id="10"/>
          <p:cNvSpPr/>
          <p:nvPr/>
        </p:nvSpPr>
        <p:spPr>
          <a:xfrm flipH="false" flipV="false" rot="0">
            <a:off x="5856037" y="6844906"/>
            <a:ext cx="2185255" cy="395684"/>
          </a:xfrm>
          <a:custGeom>
            <a:avLst/>
            <a:gdLst/>
            <a:ahLst/>
            <a:cxnLst/>
            <a:rect r="r" b="b" t="t" l="l"/>
            <a:pathLst>
              <a:path h="395684" w="2185255">
                <a:moveTo>
                  <a:pt x="0" y="0"/>
                </a:moveTo>
                <a:lnTo>
                  <a:pt x="2185256" y="0"/>
                </a:lnTo>
                <a:lnTo>
                  <a:pt x="2185256" y="395684"/>
                </a:lnTo>
                <a:lnTo>
                  <a:pt x="0" y="395684"/>
                </a:lnTo>
                <a:lnTo>
                  <a:pt x="0" y="0"/>
                </a:lnTo>
                <a:close/>
              </a:path>
            </a:pathLst>
          </a:custGeom>
          <a:blipFill>
            <a:blip r:embed="rId5"/>
            <a:stretch>
              <a:fillRect l="-7405" t="-130854" r="-7127" b="-136811"/>
            </a:stretch>
          </a:blipFill>
        </p:spPr>
      </p:sp>
      <p:sp>
        <p:nvSpPr>
          <p:cNvPr name="TextBox 11" id="11"/>
          <p:cNvSpPr txBox="true"/>
          <p:nvPr/>
        </p:nvSpPr>
        <p:spPr>
          <a:xfrm rot="0">
            <a:off x="938883" y="6933326"/>
            <a:ext cx="1620884" cy="19812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680"/>
              </a:lnSpc>
              <a:spcBef>
                <a:spcPct val="0"/>
              </a:spcBef>
            </a:pPr>
            <a:r>
              <a:rPr lang="en-US" sz="1200">
                <a:solidFill>
                  <a:srgbClr val="FFFFFF"/>
                </a:solidFill>
                <a:latin typeface="Open Sans Extra Bold"/>
                <a:ea typeface="Open Sans Extra Bold"/>
                <a:cs typeface="Open Sans Extra Bold"/>
                <a:sym typeface="Open Sans Extra Bold"/>
              </a:rPr>
              <a:t>ORGANIZADORES</a:t>
            </a:r>
          </a:p>
        </p:txBody>
      </p:sp>
      <p:grpSp>
        <p:nvGrpSpPr>
          <p:cNvPr name="Group 12" id="12"/>
          <p:cNvGrpSpPr/>
          <p:nvPr/>
        </p:nvGrpSpPr>
        <p:grpSpPr>
          <a:xfrm rot="0">
            <a:off x="0" y="4108"/>
            <a:ext cx="6957448" cy="544904"/>
            <a:chOff x="0" y="0"/>
            <a:chExt cx="2576833" cy="201816"/>
          </a:xfrm>
        </p:grpSpPr>
        <p:sp>
          <p:nvSpPr>
            <p:cNvPr name="Freeform 13" id="13"/>
            <p:cNvSpPr/>
            <p:nvPr/>
          </p:nvSpPr>
          <p:spPr>
            <a:xfrm flipH="false" flipV="false" rot="0">
              <a:off x="0" y="0"/>
              <a:ext cx="2576833" cy="201816"/>
            </a:xfrm>
            <a:custGeom>
              <a:avLst/>
              <a:gdLst/>
              <a:ahLst/>
              <a:cxnLst/>
              <a:rect r="r" b="b" t="t" l="l"/>
              <a:pathLst>
                <a:path h="201816" w="2576833">
                  <a:moveTo>
                    <a:pt x="0" y="0"/>
                  </a:moveTo>
                  <a:lnTo>
                    <a:pt x="2576833" y="0"/>
                  </a:lnTo>
                  <a:lnTo>
                    <a:pt x="2576833" y="201816"/>
                  </a:lnTo>
                  <a:lnTo>
                    <a:pt x="0" y="201816"/>
                  </a:lnTo>
                  <a:close/>
                </a:path>
              </a:pathLst>
            </a:custGeom>
            <a:solidFill>
              <a:srgbClr val="182F5A"/>
            </a:solidFill>
          </p:spPr>
        </p:sp>
        <p:sp>
          <p:nvSpPr>
            <p:cNvPr name="TextBox 14" id="14"/>
            <p:cNvSpPr txBox="true"/>
            <p:nvPr/>
          </p:nvSpPr>
          <p:spPr>
            <a:xfrm>
              <a:off x="0" y="-28575"/>
              <a:ext cx="2576833" cy="230391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1960"/>
                </a:lnSpc>
              </a:pPr>
            </a:p>
          </p:txBody>
        </p:sp>
      </p:grpSp>
      <p:sp>
        <p:nvSpPr>
          <p:cNvPr name="TextBox 15" id="15"/>
          <p:cNvSpPr txBox="true"/>
          <p:nvPr/>
        </p:nvSpPr>
        <p:spPr>
          <a:xfrm rot="0">
            <a:off x="1617382" y="167975"/>
            <a:ext cx="5181040" cy="19812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r">
              <a:lnSpc>
                <a:spcPts val="1680"/>
              </a:lnSpc>
              <a:spcBef>
                <a:spcPct val="0"/>
              </a:spcBef>
            </a:pPr>
            <a:r>
              <a:rPr lang="en-US" b="true" sz="1200">
                <a:solidFill>
                  <a:srgbClr val="FFFFFF"/>
                </a:solidFill>
                <a:latin typeface="Open Sans Extra Bold"/>
                <a:ea typeface="Open Sans Extra Bold"/>
                <a:cs typeface="Open Sans Extra Bold"/>
                <a:sym typeface="Open Sans Extra Bold"/>
              </a:rPr>
              <a:t>XV Congreso Internacional de Turismo y TICs - TURITEC 2025</a:t>
            </a:r>
          </a:p>
        </p:txBody>
      </p:sp>
    </p:spTree>
  </p:cSld>
  <p:clrMapOvr>
    <a:masterClrMapping/>
  </p:clrMapOvr>
</p:sld>
</file>

<file path=ppt/slides/slide7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7923389" y="1105789"/>
            <a:ext cx="1818316" cy="4735652"/>
          </a:xfrm>
          <a:custGeom>
            <a:avLst/>
            <a:gdLst/>
            <a:ahLst/>
            <a:cxnLst/>
            <a:rect r="r" b="b" t="t" l="l"/>
            <a:pathLst>
              <a:path h="4735652" w="1818316">
                <a:moveTo>
                  <a:pt x="0" y="0"/>
                </a:moveTo>
                <a:lnTo>
                  <a:pt x="1818316" y="0"/>
                </a:lnTo>
                <a:lnTo>
                  <a:pt x="1818316" y="4735652"/>
                </a:lnTo>
                <a:lnTo>
                  <a:pt x="0" y="4735652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5000"/>
            </a:blip>
            <a:stretch>
              <a:fillRect l="-6448" t="-14487" r="-231568" b="-15298"/>
            </a:stretch>
          </a:blipFill>
        </p:spPr>
      </p:sp>
      <p:sp>
        <p:nvSpPr>
          <p:cNvPr name="Freeform 3" id="3"/>
          <p:cNvSpPr/>
          <p:nvPr/>
        </p:nvSpPr>
        <p:spPr>
          <a:xfrm flipH="false" flipV="false" rot="0">
            <a:off x="2623033" y="279346"/>
            <a:ext cx="4734664" cy="1044728"/>
          </a:xfrm>
          <a:custGeom>
            <a:avLst/>
            <a:gdLst/>
            <a:ahLst/>
            <a:cxnLst/>
            <a:rect r="r" b="b" t="t" l="l"/>
            <a:pathLst>
              <a:path h="1044728" w="4734664">
                <a:moveTo>
                  <a:pt x="0" y="0"/>
                </a:moveTo>
                <a:lnTo>
                  <a:pt x="4734664" y="0"/>
                </a:lnTo>
                <a:lnTo>
                  <a:pt x="4734664" y="1044728"/>
                </a:lnTo>
                <a:lnTo>
                  <a:pt x="0" y="1044728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-392" t="-7236" r="0" b="-1389"/>
            </a:stretch>
          </a:blipFill>
        </p:spPr>
      </p:sp>
      <p:sp>
        <p:nvSpPr>
          <p:cNvPr name="TextBox 4" id="4"/>
          <p:cNvSpPr txBox="true"/>
          <p:nvPr/>
        </p:nvSpPr>
        <p:spPr>
          <a:xfrm rot="0">
            <a:off x="2354390" y="1295499"/>
            <a:ext cx="5401546" cy="636733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578"/>
              </a:lnSpc>
              <a:spcBef>
                <a:spcPct val="0"/>
              </a:spcBef>
            </a:pPr>
            <a:r>
              <a:rPr lang="en-US" b="true" sz="1841">
                <a:solidFill>
                  <a:srgbClr val="F6903B"/>
                </a:solidFill>
                <a:latin typeface="Open Sans Extra Bold"/>
                <a:ea typeface="Open Sans Extra Bold"/>
                <a:cs typeface="Open Sans Extra Bold"/>
                <a:sym typeface="Open Sans Extra Bold"/>
              </a:rPr>
              <a:t>XV Congreso Internacional de Turismo y TICs TURITEC 2025</a:t>
            </a:r>
          </a:p>
        </p:txBody>
      </p:sp>
      <p:sp>
        <p:nvSpPr>
          <p:cNvPr name="Freeform 5" id="5"/>
          <p:cNvSpPr/>
          <p:nvPr/>
        </p:nvSpPr>
        <p:spPr>
          <a:xfrm flipH="false" flipV="false" rot="0">
            <a:off x="0" y="1258518"/>
            <a:ext cx="1893806" cy="4582923"/>
          </a:xfrm>
          <a:custGeom>
            <a:avLst/>
            <a:gdLst/>
            <a:ahLst/>
            <a:cxnLst/>
            <a:rect r="r" b="b" t="t" l="l"/>
            <a:pathLst>
              <a:path h="4582923" w="1893806">
                <a:moveTo>
                  <a:pt x="0" y="0"/>
                </a:moveTo>
                <a:lnTo>
                  <a:pt x="1893806" y="0"/>
                </a:lnTo>
                <a:lnTo>
                  <a:pt x="1893806" y="4582923"/>
                </a:lnTo>
                <a:lnTo>
                  <a:pt x="0" y="4582923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5000"/>
            </a:blip>
            <a:stretch>
              <a:fillRect l="-203105" t="-13968" r="-24447" b="-21387"/>
            </a:stretch>
          </a:blipFill>
        </p:spPr>
      </p:sp>
      <p:sp>
        <p:nvSpPr>
          <p:cNvPr name="TextBox 6" id="6"/>
          <p:cNvSpPr txBox="true"/>
          <p:nvPr/>
        </p:nvSpPr>
        <p:spPr>
          <a:xfrm rot="0">
            <a:off x="2424099" y="3025858"/>
            <a:ext cx="5262129" cy="118935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219"/>
              </a:lnSpc>
              <a:spcBef>
                <a:spcPct val="0"/>
              </a:spcBef>
            </a:pPr>
            <a:r>
              <a:rPr lang="en-US" sz="2299">
                <a:solidFill>
                  <a:srgbClr val="182F5A"/>
                </a:solidFill>
                <a:latin typeface="Open Sans Extra Bold"/>
                <a:ea typeface="Open Sans Extra Bold"/>
                <a:cs typeface="Open Sans Extra Bold"/>
                <a:sym typeface="Open Sans Extra Bold"/>
              </a:rPr>
              <a:t>TÍTULO DE LA PRESENTACIÓN</a:t>
            </a:r>
          </a:p>
          <a:p>
            <a:pPr algn="ctr">
              <a:lnSpc>
                <a:spcPts val="3219"/>
              </a:lnSpc>
              <a:spcBef>
                <a:spcPct val="0"/>
              </a:spcBef>
            </a:pPr>
          </a:p>
          <a:p>
            <a:pPr algn="ctr">
              <a:lnSpc>
                <a:spcPts val="3219"/>
              </a:lnSpc>
              <a:spcBef>
                <a:spcPct val="0"/>
              </a:spcBef>
            </a:pPr>
            <a:r>
              <a:rPr lang="en-US" b="true" sz="2299">
                <a:solidFill>
                  <a:srgbClr val="182F5A"/>
                </a:solidFill>
                <a:latin typeface="Open Sans Extra Bold"/>
                <a:ea typeface="Open Sans Extra Bold"/>
                <a:cs typeface="Open Sans Extra Bold"/>
                <a:sym typeface="Open Sans Extra Bold"/>
              </a:rPr>
              <a:t>Nombre de la empresa/organismo</a:t>
            </a:r>
          </a:p>
        </p:txBody>
      </p:sp>
      <p:grpSp>
        <p:nvGrpSpPr>
          <p:cNvPr name="Group 7" id="7"/>
          <p:cNvGrpSpPr/>
          <p:nvPr/>
        </p:nvGrpSpPr>
        <p:grpSpPr>
          <a:xfrm rot="0">
            <a:off x="11895" y="6105976"/>
            <a:ext cx="9741705" cy="1209224"/>
            <a:chOff x="0" y="0"/>
            <a:chExt cx="3608039" cy="447861"/>
          </a:xfrm>
        </p:grpSpPr>
        <p:sp>
          <p:nvSpPr>
            <p:cNvPr name="Freeform 8" id="8"/>
            <p:cNvSpPr/>
            <p:nvPr/>
          </p:nvSpPr>
          <p:spPr>
            <a:xfrm flipH="false" flipV="false" rot="0">
              <a:off x="0" y="0"/>
              <a:ext cx="3608039" cy="447861"/>
            </a:xfrm>
            <a:custGeom>
              <a:avLst/>
              <a:gdLst/>
              <a:ahLst/>
              <a:cxnLst/>
              <a:rect r="r" b="b" t="t" l="l"/>
              <a:pathLst>
                <a:path h="447861" w="3608039">
                  <a:moveTo>
                    <a:pt x="0" y="0"/>
                  </a:moveTo>
                  <a:lnTo>
                    <a:pt x="3608039" y="0"/>
                  </a:lnTo>
                  <a:lnTo>
                    <a:pt x="3608039" y="447861"/>
                  </a:lnTo>
                  <a:lnTo>
                    <a:pt x="0" y="447861"/>
                  </a:lnTo>
                  <a:close/>
                </a:path>
              </a:pathLst>
            </a:custGeom>
            <a:solidFill>
              <a:srgbClr val="182F5A"/>
            </a:solidFill>
          </p:spPr>
        </p:sp>
        <p:sp>
          <p:nvSpPr>
            <p:cNvPr name="TextBox 9" id="9"/>
            <p:cNvSpPr txBox="true"/>
            <p:nvPr/>
          </p:nvSpPr>
          <p:spPr>
            <a:xfrm>
              <a:off x="0" y="-28575"/>
              <a:ext cx="3608039" cy="476436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1960"/>
                </a:lnSpc>
              </a:pPr>
            </a:p>
          </p:txBody>
        </p:sp>
      </p:grpSp>
      <p:sp>
        <p:nvSpPr>
          <p:cNvPr name="Freeform 10" id="10"/>
          <p:cNvSpPr/>
          <p:nvPr/>
        </p:nvSpPr>
        <p:spPr>
          <a:xfrm flipH="false" flipV="false" rot="0">
            <a:off x="3088087" y="6306540"/>
            <a:ext cx="2014668" cy="808096"/>
          </a:xfrm>
          <a:custGeom>
            <a:avLst/>
            <a:gdLst/>
            <a:ahLst/>
            <a:cxnLst/>
            <a:rect r="r" b="b" t="t" l="l"/>
            <a:pathLst>
              <a:path h="808096" w="2014668">
                <a:moveTo>
                  <a:pt x="0" y="0"/>
                </a:moveTo>
                <a:lnTo>
                  <a:pt x="2014667" y="0"/>
                </a:lnTo>
                <a:lnTo>
                  <a:pt x="2014667" y="808096"/>
                </a:lnTo>
                <a:lnTo>
                  <a:pt x="0" y="808096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 l="0" t="0" r="0" b="0"/>
            </a:stretch>
          </a:blipFill>
        </p:spPr>
      </p:sp>
      <p:sp>
        <p:nvSpPr>
          <p:cNvPr name="Freeform 11" id="11"/>
          <p:cNvSpPr/>
          <p:nvPr/>
        </p:nvSpPr>
        <p:spPr>
          <a:xfrm flipH="false" flipV="false" rot="0">
            <a:off x="6068075" y="6382906"/>
            <a:ext cx="3375723" cy="611242"/>
          </a:xfrm>
          <a:custGeom>
            <a:avLst/>
            <a:gdLst/>
            <a:ahLst/>
            <a:cxnLst/>
            <a:rect r="r" b="b" t="t" l="l"/>
            <a:pathLst>
              <a:path h="611242" w="3375723">
                <a:moveTo>
                  <a:pt x="0" y="0"/>
                </a:moveTo>
                <a:lnTo>
                  <a:pt x="3375723" y="0"/>
                </a:lnTo>
                <a:lnTo>
                  <a:pt x="3375723" y="611242"/>
                </a:lnTo>
                <a:lnTo>
                  <a:pt x="0" y="611242"/>
                </a:lnTo>
                <a:lnTo>
                  <a:pt x="0" y="0"/>
                </a:lnTo>
                <a:close/>
              </a:path>
            </a:pathLst>
          </a:custGeom>
          <a:blipFill>
            <a:blip r:embed="rId5"/>
            <a:stretch>
              <a:fillRect l="-7405" t="-130854" r="-7127" b="-136811"/>
            </a:stretch>
          </a:blipFill>
        </p:spPr>
      </p:sp>
      <p:sp>
        <p:nvSpPr>
          <p:cNvPr name="TextBox 12" id="12"/>
          <p:cNvSpPr txBox="true"/>
          <p:nvPr/>
        </p:nvSpPr>
        <p:spPr>
          <a:xfrm rot="0">
            <a:off x="289848" y="6555105"/>
            <a:ext cx="1832919" cy="26416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239"/>
              </a:lnSpc>
              <a:spcBef>
                <a:spcPct val="0"/>
              </a:spcBef>
            </a:pPr>
            <a:r>
              <a:rPr lang="en-US" sz="1599">
                <a:solidFill>
                  <a:srgbClr val="FFFFFF"/>
                </a:solidFill>
                <a:latin typeface="Open Sans Extra Bold"/>
                <a:ea typeface="Open Sans Extra Bold"/>
                <a:cs typeface="Open Sans Extra Bold"/>
                <a:sym typeface="Open Sans Extra Bold"/>
              </a:rPr>
              <a:t>ORGANIZADORES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:identifier>DAFmbnpm72g</dc:identifier>
  <dcterms:modified xsi:type="dcterms:W3CDTF">2011-08-01T06:04:30Z</dcterms:modified>
  <cp:revision>1</cp:revision>
  <dc:title>Copia de TURITEC 2023</dc:title>
</cp:coreProperties>
</file>